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8" r:id="rId2"/>
    <p:sldId id="277" r:id="rId3"/>
    <p:sldId id="269" r:id="rId4"/>
    <p:sldId id="270" r:id="rId5"/>
    <p:sldId id="278" r:id="rId6"/>
    <p:sldId id="271" r:id="rId7"/>
    <p:sldId id="272" r:id="rId8"/>
    <p:sldId id="273" r:id="rId9"/>
    <p:sldId id="274" r:id="rId10"/>
    <p:sldId id="275" r:id="rId11"/>
    <p:sldId id="276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" y="52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5/8/2023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5/8/2023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5/8/2023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userbenchmark.com/" TargetMode="External"/><Relationship Id="rId7" Type="http://schemas.openxmlformats.org/officeDocument/2006/relationships/hyperlink" Target="http://alza.sk/" TargetMode="External"/><Relationship Id="rId2" Type="http://schemas.openxmlformats.org/officeDocument/2006/relationships/hyperlink" Target="https://pcpartpick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de/" TargetMode="External"/><Relationship Id="rId5" Type="http://schemas.openxmlformats.org/officeDocument/2006/relationships/hyperlink" Target="https://www.heureka.sk/" TargetMode="External"/><Relationship Id="rId10" Type="http://schemas.openxmlformats.org/officeDocument/2006/relationships/hyperlink" Target="http://userbenchbark.com/" TargetMode="External"/><Relationship Id="rId4" Type="http://schemas.openxmlformats.org/officeDocument/2006/relationships/hyperlink" Target="https://www.alza.sk/?lang=SK" TargetMode="External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postavi</a:t>
            </a:r>
            <a:r>
              <a:rPr lang="sk-SK" dirty="0"/>
              <a:t>ť </a:t>
            </a:r>
            <a:r>
              <a:rPr lang="sk-SK" dirty="0" err="1"/>
              <a:t>počítAč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Patrik Bukovský II.C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esktop Computer">
                <a:extLst>
                  <a:ext uri="{FF2B5EF4-FFF2-40B4-BE49-F238E27FC236}">
                    <a16:creationId xmlns:a16="http://schemas.microsoft.com/office/drawing/2014/main" id="{FCB2DD42-3627-4A2C-B734-30CB1A8488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3829036"/>
                  </p:ext>
                </p:extLst>
              </p:nvPr>
            </p:nvGraphicFramePr>
            <p:xfrm>
              <a:off x="6575686" y="2789338"/>
              <a:ext cx="5616314" cy="35873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16314" cy="3587329"/>
                    </a:xfrm>
                    <a:prstGeom prst="rect">
                      <a:avLst/>
                    </a:prstGeom>
                  </am3d:spPr>
                  <am3d:camera>
                    <am3d:pos x="0" y="0" z="56750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6613" d="1000000"/>
                    <am3d:preTrans dx="1810862" dy="-8491044" dz="-152514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81" ay="-661105" az="-2387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950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esktop Computer">
                <a:extLst>
                  <a:ext uri="{FF2B5EF4-FFF2-40B4-BE49-F238E27FC236}">
                    <a16:creationId xmlns:a16="http://schemas.microsoft.com/office/drawing/2014/main" id="{FCB2DD42-3627-4A2C-B734-30CB1A8488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75686" y="2789338"/>
                <a:ext cx="5616314" cy="35873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82667-FEF4-4E24-8A14-9206CD52D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Zdroj a Skriňa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D98BE-83CF-4DC1-AFBB-8923D39F74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k-SK" dirty="0"/>
              <a:t>Koľko počítač minie wattov?</a:t>
            </a:r>
          </a:p>
          <a:p>
            <a:r>
              <a:rPr lang="sk-SK" dirty="0"/>
              <a:t>Najúčinnejší PSU na 50</a:t>
            </a:r>
            <a:r>
              <a:rPr lang="en-US" dirty="0"/>
              <a:t>%</a:t>
            </a:r>
            <a:endParaRPr lang="sk-SK" dirty="0"/>
          </a:p>
          <a:p>
            <a:r>
              <a:rPr lang="sk-SK" dirty="0"/>
              <a:t>Modulárnosť?</a:t>
            </a:r>
          </a:p>
          <a:p>
            <a:pPr lvl="1"/>
            <a:r>
              <a:rPr lang="sk-SK" dirty="0"/>
              <a:t>Modulárny</a:t>
            </a:r>
          </a:p>
          <a:p>
            <a:pPr lvl="1"/>
            <a:r>
              <a:rPr lang="sk-SK" dirty="0" err="1"/>
              <a:t>Semi</a:t>
            </a:r>
            <a:r>
              <a:rPr lang="sk-SK" dirty="0"/>
              <a:t>-modulárny</a:t>
            </a:r>
          </a:p>
          <a:p>
            <a:pPr lvl="1"/>
            <a:r>
              <a:rPr lang="sk-SK" dirty="0"/>
              <a:t>Nemodulárny</a:t>
            </a:r>
          </a:p>
          <a:p>
            <a:r>
              <a:rPr lang="sk-SK" dirty="0"/>
              <a:t>Formát</a:t>
            </a:r>
          </a:p>
          <a:p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BC160-894A-46F4-B0ED-728F8BB2C0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k-SK" dirty="0"/>
              <a:t>Zmestí sa doň MB? GPU? CPUF?</a:t>
            </a:r>
          </a:p>
          <a:p>
            <a:r>
              <a:rPr lang="sk-SK" dirty="0"/>
              <a:t>Miesto pre káble</a:t>
            </a:r>
          </a:p>
          <a:p>
            <a:r>
              <a:rPr lang="sk-SK" dirty="0"/>
              <a:t>Koľko </a:t>
            </a:r>
            <a:r>
              <a:rPr lang="sk-SK" dirty="0" err="1"/>
              <a:t>predvložených</a:t>
            </a:r>
            <a:r>
              <a:rPr lang="sk-SK" dirty="0"/>
              <a:t> ventilátorov</a:t>
            </a:r>
          </a:p>
          <a:p>
            <a:r>
              <a:rPr lang="sk-SK" dirty="0"/>
              <a:t>Miesta na ventilátory</a:t>
            </a:r>
          </a:p>
          <a:p>
            <a:r>
              <a:rPr lang="sk-SK" dirty="0"/>
              <a:t>Veľkosť ventilátorov</a:t>
            </a:r>
          </a:p>
          <a:p>
            <a:r>
              <a:rPr lang="sk-SK" dirty="0"/>
              <a:t>Potrebný formát PSU?</a:t>
            </a:r>
          </a:p>
          <a:p>
            <a:r>
              <a:rPr lang="sk-SK" dirty="0"/>
              <a:t>Porty?</a:t>
            </a:r>
          </a:p>
        </p:txBody>
      </p:sp>
      <p:pic>
        <p:nvPicPr>
          <p:cNvPr id="5124" name="Picture 4" descr="ATX Case, PC Gaming Chassis, Compact Special-Shaped Computer Case with  Tempered Glass Panel, Water-Cooling Ready : Amazon.ca: Electronics">
            <a:extLst>
              <a:ext uri="{FF2B5EF4-FFF2-40B4-BE49-F238E27FC236}">
                <a16:creationId xmlns:a16="http://schemas.microsoft.com/office/drawing/2014/main" id="{7BFA7560-2CBF-4BFA-80B0-6A7E66F35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88" y="3114675"/>
            <a:ext cx="1919287" cy="200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ction Button: Go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71B2BBA-6DEF-43AA-BC2E-CE5541F31432}"/>
              </a:ext>
            </a:extLst>
          </p:cNvPr>
          <p:cNvSpPr/>
          <p:nvPr/>
        </p:nvSpPr>
        <p:spPr>
          <a:xfrm>
            <a:off x="11249025" y="5867400"/>
            <a:ext cx="781050" cy="781050"/>
          </a:xfrm>
          <a:prstGeom prst="actionButtonForwardNex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tion Button: Go Back or Previous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F7736F2-A51B-45DF-8522-708C81E65AAA}"/>
              </a:ext>
            </a:extLst>
          </p:cNvPr>
          <p:cNvSpPr/>
          <p:nvPr/>
        </p:nvSpPr>
        <p:spPr>
          <a:xfrm>
            <a:off x="9429750" y="5867400"/>
            <a:ext cx="781050" cy="78105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ction Button: Go Home 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D1A6D11-C9FA-4BC5-923F-C3A91580E03E}"/>
              </a:ext>
            </a:extLst>
          </p:cNvPr>
          <p:cNvSpPr/>
          <p:nvPr/>
        </p:nvSpPr>
        <p:spPr>
          <a:xfrm>
            <a:off x="10246519" y="5815012"/>
            <a:ext cx="966787" cy="885825"/>
          </a:xfrm>
          <a:prstGeom prst="actionButtonHom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4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73FF-E310-435E-9F0A-87107AA00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Ventilátory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9D7C7-91FC-41BB-B276-2CFF19F58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Hlučnosť</a:t>
            </a:r>
          </a:p>
          <a:p>
            <a:r>
              <a:rPr lang="sk-SK" dirty="0"/>
              <a:t>Otáčky za sekundu</a:t>
            </a:r>
          </a:p>
          <a:p>
            <a:r>
              <a:rPr lang="sk-SK" dirty="0"/>
              <a:t>Značka</a:t>
            </a:r>
          </a:p>
          <a:p>
            <a:r>
              <a:rPr lang="sk-SK" dirty="0"/>
              <a:t>Recenzie</a:t>
            </a:r>
          </a:p>
        </p:txBody>
      </p:sp>
      <p:pic>
        <p:nvPicPr>
          <p:cNvPr id="6146" name="Picture 2" descr="Best PC fan 2023: Keep your computer cool for top performance | Expert  Reviews">
            <a:extLst>
              <a:ext uri="{FF2B5EF4-FFF2-40B4-BE49-F238E27FC236}">
                <a16:creationId xmlns:a16="http://schemas.microsoft.com/office/drawing/2014/main" id="{EB61AFB5-D213-4D0D-A3B4-B7C170C31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458" y="1841370"/>
            <a:ext cx="6841067" cy="38481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ADE705F-9E60-4287-BE31-E89E623CB5D9}"/>
              </a:ext>
            </a:extLst>
          </p:cNvPr>
          <p:cNvSpPr/>
          <p:nvPr/>
        </p:nvSpPr>
        <p:spPr>
          <a:xfrm>
            <a:off x="11249025" y="5867400"/>
            <a:ext cx="781050" cy="781050"/>
          </a:xfrm>
          <a:prstGeom prst="actionButtonForwardNex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Go Back or Previous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CA3908D8-B0CF-4169-8ABD-4A2FEAB47F72}"/>
              </a:ext>
            </a:extLst>
          </p:cNvPr>
          <p:cNvSpPr/>
          <p:nvPr/>
        </p:nvSpPr>
        <p:spPr>
          <a:xfrm>
            <a:off x="9429750" y="5867400"/>
            <a:ext cx="781050" cy="78105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ction Button: Go Hom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5A70D66-2FFE-4308-A847-A9E797614A26}"/>
              </a:ext>
            </a:extLst>
          </p:cNvPr>
          <p:cNvSpPr/>
          <p:nvPr/>
        </p:nvSpPr>
        <p:spPr>
          <a:xfrm>
            <a:off x="10246519" y="5815012"/>
            <a:ext cx="966787" cy="885825"/>
          </a:xfrm>
          <a:prstGeom prst="actionButtonHom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7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E3321-6C31-41EC-9624-06A26C14AE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Ďakujem za pozornosť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397C1-5DE2-467A-AE9A-B089C986B3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16F6-0E8F-4B8D-ABB7-749316A31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Kontent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6178B-0563-464C-A750-360D52B4C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1"/>
            <a:ext cx="9372600" cy="4794120"/>
          </a:xfrm>
        </p:spPr>
        <p:txBody>
          <a:bodyPr>
            <a:normAutofit/>
          </a:bodyPr>
          <a:lstStyle/>
          <a:p>
            <a:r>
              <a:rPr lang="sk-SK" dirty="0">
                <a:hlinkClick r:id="rId2" action="ppaction://hlinksldjump"/>
              </a:rPr>
              <a:t>Poradie vyberanie komponentov</a:t>
            </a:r>
            <a:endParaRPr lang="sk-SK" dirty="0"/>
          </a:p>
          <a:p>
            <a:r>
              <a:rPr lang="sk-SK" dirty="0">
                <a:hlinkClick r:id="rId3" action="ppaction://hlinksldjump"/>
              </a:rPr>
              <a:t>Stránky, ktoré </a:t>
            </a:r>
            <a:r>
              <a:rPr lang="sk-SK" dirty="0" err="1">
                <a:hlinkClick r:id="rId3" action="ppaction://hlinksldjump"/>
              </a:rPr>
              <a:t>sá</a:t>
            </a:r>
            <a:r>
              <a:rPr lang="sk-SK" dirty="0">
                <a:hlinkClick r:id="rId3" action="ppaction://hlinksldjump"/>
              </a:rPr>
              <a:t> zídu</a:t>
            </a:r>
            <a:endParaRPr lang="sk-SK" dirty="0"/>
          </a:p>
          <a:p>
            <a:r>
              <a:rPr lang="sk-SK" dirty="0">
                <a:hlinkClick r:id="rId3" action="ppaction://hlinksldjump"/>
              </a:rPr>
              <a:t>Slovenské stránky na nakupovanie</a:t>
            </a:r>
            <a:endParaRPr lang="sk-SK" dirty="0"/>
          </a:p>
          <a:p>
            <a:r>
              <a:rPr lang="sk-SK" dirty="0">
                <a:hlinkClick r:id="rId4" action="ppaction://hlinksldjump"/>
              </a:rPr>
              <a:t>Na čo sa pozerať pri vyberaní?</a:t>
            </a:r>
            <a:endParaRPr lang="sk-SK" dirty="0"/>
          </a:p>
          <a:p>
            <a:pPr lvl="1"/>
            <a:r>
              <a:rPr lang="sk-SK" dirty="0">
                <a:hlinkClick r:id="rId5" action="ppaction://hlinksldjump"/>
              </a:rPr>
              <a:t>Procesor</a:t>
            </a:r>
            <a:endParaRPr lang="sk-SK" dirty="0"/>
          </a:p>
          <a:p>
            <a:pPr lvl="1"/>
            <a:r>
              <a:rPr lang="sk-SK" dirty="0">
                <a:hlinkClick r:id="rId6" action="ppaction://hlinksldjump"/>
              </a:rPr>
              <a:t>Matičná doska</a:t>
            </a:r>
            <a:endParaRPr lang="sk-SK" dirty="0"/>
          </a:p>
          <a:p>
            <a:pPr lvl="1"/>
            <a:r>
              <a:rPr lang="sk-SK" dirty="0">
                <a:hlinkClick r:id="rId7" action="ppaction://hlinksldjump"/>
              </a:rPr>
              <a:t>RAM + SSD/HDD</a:t>
            </a:r>
            <a:endParaRPr lang="sk-SK" dirty="0"/>
          </a:p>
          <a:p>
            <a:pPr lvl="1"/>
            <a:r>
              <a:rPr lang="sk-SK" dirty="0">
                <a:hlinkClick r:id="rId8" action="ppaction://hlinksldjump"/>
              </a:rPr>
              <a:t>Grafická karta</a:t>
            </a:r>
            <a:endParaRPr lang="sk-SK" dirty="0"/>
          </a:p>
          <a:p>
            <a:pPr lvl="1"/>
            <a:r>
              <a:rPr lang="sk-SK" dirty="0">
                <a:hlinkClick r:id="rId9" action="ppaction://hlinksldjump"/>
              </a:rPr>
              <a:t>Zdroj a skriňa</a:t>
            </a:r>
            <a:endParaRPr lang="sk-SK" dirty="0"/>
          </a:p>
          <a:p>
            <a:pPr lvl="1"/>
            <a:r>
              <a:rPr lang="sk-SK" dirty="0">
                <a:hlinkClick r:id="rId10" action="ppaction://hlinksldjump"/>
              </a:rPr>
              <a:t>Ventilátory</a:t>
            </a:r>
            <a:endParaRPr lang="sk-SK" dirty="0"/>
          </a:p>
          <a:p>
            <a:pPr lvl="1"/>
            <a:endParaRPr lang="sk-SK" dirty="0"/>
          </a:p>
          <a:p>
            <a:pPr lvl="1"/>
            <a:endParaRPr lang="sk-SK" dirty="0"/>
          </a:p>
          <a:p>
            <a:pPr lvl="1"/>
            <a:endParaRPr lang="en-US" dirty="0"/>
          </a:p>
        </p:txBody>
      </p:sp>
      <p:sp>
        <p:nvSpPr>
          <p:cNvPr id="4" name="Action Button: Go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8A81BE0-8153-422B-A47F-8888ABC98868}"/>
              </a:ext>
            </a:extLst>
          </p:cNvPr>
          <p:cNvSpPr/>
          <p:nvPr/>
        </p:nvSpPr>
        <p:spPr>
          <a:xfrm>
            <a:off x="11249025" y="5867400"/>
            <a:ext cx="781050" cy="781050"/>
          </a:xfrm>
          <a:prstGeom prst="actionButtonForwardNex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ction Button: Go Back or Previous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F5D7684-EA85-45DD-B90D-CE44D3BEFDEC}"/>
              </a:ext>
            </a:extLst>
          </p:cNvPr>
          <p:cNvSpPr/>
          <p:nvPr/>
        </p:nvSpPr>
        <p:spPr>
          <a:xfrm>
            <a:off x="9429750" y="5867400"/>
            <a:ext cx="781050" cy="78105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Go Home 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8334CBE-C1A1-4A97-9102-2BFDB64E7C7E}"/>
              </a:ext>
            </a:extLst>
          </p:cNvPr>
          <p:cNvSpPr/>
          <p:nvPr/>
        </p:nvSpPr>
        <p:spPr>
          <a:xfrm>
            <a:off x="10246519" y="5815012"/>
            <a:ext cx="966787" cy="885825"/>
          </a:xfrm>
          <a:prstGeom prst="actionButtonHom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4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Poradie vyberania komponentov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/>
              <a:t>Procesor (CPU)</a:t>
            </a:r>
          </a:p>
          <a:p>
            <a:r>
              <a:rPr lang="sk-SK" dirty="0"/>
              <a:t>Chladič na profesor (CPUF)</a:t>
            </a:r>
          </a:p>
          <a:p>
            <a:r>
              <a:rPr lang="sk-SK" dirty="0"/>
              <a:t>Matičná doska (MB)</a:t>
            </a:r>
          </a:p>
          <a:p>
            <a:r>
              <a:rPr lang="sk-SK" dirty="0"/>
              <a:t>Operačná pamäť (RAM)</a:t>
            </a:r>
          </a:p>
          <a:p>
            <a:r>
              <a:rPr lang="sk-SK" dirty="0"/>
              <a:t>Disky (SSD + HDD)</a:t>
            </a:r>
          </a:p>
          <a:p>
            <a:r>
              <a:rPr lang="sk-SK" dirty="0"/>
              <a:t>Grafická karta (GPU)</a:t>
            </a:r>
          </a:p>
          <a:p>
            <a:r>
              <a:rPr lang="sk-SK" dirty="0"/>
              <a:t>Skriňa (CASE)</a:t>
            </a:r>
          </a:p>
          <a:p>
            <a:r>
              <a:rPr lang="sk-SK" dirty="0"/>
              <a:t>Zdroj (PSU)</a:t>
            </a:r>
          </a:p>
          <a:p>
            <a:r>
              <a:rPr lang="sk-SK" dirty="0"/>
              <a:t>Ventilátory (F)</a:t>
            </a:r>
          </a:p>
          <a:p>
            <a:endParaRPr lang="sk-SK" dirty="0"/>
          </a:p>
          <a:p>
            <a:endParaRPr lang="en-US" dirty="0"/>
          </a:p>
        </p:txBody>
      </p:sp>
      <p:sp>
        <p:nvSpPr>
          <p:cNvPr id="4" name="Action Button: Go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B91430-9F83-4125-98F9-65B1F3662B5E}"/>
              </a:ext>
            </a:extLst>
          </p:cNvPr>
          <p:cNvSpPr/>
          <p:nvPr/>
        </p:nvSpPr>
        <p:spPr>
          <a:xfrm>
            <a:off x="11249025" y="5867400"/>
            <a:ext cx="781050" cy="781050"/>
          </a:xfrm>
          <a:prstGeom prst="actionButtonForwardNex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ction Button: Go Back or Previous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B38CA62-7C6A-4779-985D-68C62A7CB634}"/>
              </a:ext>
            </a:extLst>
          </p:cNvPr>
          <p:cNvSpPr/>
          <p:nvPr/>
        </p:nvSpPr>
        <p:spPr>
          <a:xfrm>
            <a:off x="9429750" y="5867400"/>
            <a:ext cx="781050" cy="78105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Go Home 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1CED4959-9BA3-4BEE-A2A9-2642066050F8}"/>
              </a:ext>
            </a:extLst>
          </p:cNvPr>
          <p:cNvSpPr/>
          <p:nvPr/>
        </p:nvSpPr>
        <p:spPr>
          <a:xfrm>
            <a:off x="10246519" y="5815012"/>
            <a:ext cx="966787" cy="885825"/>
          </a:xfrm>
          <a:prstGeom prst="actionButtonHom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Stránky, ktoré sa zídu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A62F8-4C34-46D3-B926-C7D6BD010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987420"/>
            <a:ext cx="9372600" cy="114630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https://pcpartpicker.com/</a:t>
            </a:r>
            <a:endParaRPr lang="sk-SK" dirty="0"/>
          </a:p>
          <a:p>
            <a:r>
              <a:rPr lang="en-US" dirty="0">
                <a:hlinkClick r:id="rId3"/>
              </a:rPr>
              <a:t>https://www.userbenchmark.com/</a:t>
            </a:r>
            <a:endParaRPr lang="sk-SK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6FF93F-1309-4E11-BFAA-94A52344327B}"/>
              </a:ext>
            </a:extLst>
          </p:cNvPr>
          <p:cNvSpPr txBox="1">
            <a:spLocks/>
          </p:cNvSpPr>
          <p:nvPr/>
        </p:nvSpPr>
        <p:spPr>
          <a:xfrm>
            <a:off x="1981200" y="2579623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dirty="0"/>
              <a:t>SK Stránky, cez ktoré sa kupuje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F4AB8-D43C-4876-8F4D-77829B6D8A9E}"/>
              </a:ext>
            </a:extLst>
          </p:cNvPr>
          <p:cNvSpPr txBox="1">
            <a:spLocks/>
          </p:cNvSpPr>
          <p:nvPr/>
        </p:nvSpPr>
        <p:spPr>
          <a:xfrm>
            <a:off x="1981200" y="3894073"/>
            <a:ext cx="9372600" cy="2649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https://www.alza.sk/?lang=SK</a:t>
            </a:r>
            <a:endParaRPr lang="sk-SK" dirty="0"/>
          </a:p>
          <a:p>
            <a:r>
              <a:rPr lang="sk-SK" dirty="0">
                <a:hlinkClick r:id="rId5"/>
              </a:rPr>
              <a:t>https://www.heureka.sk/</a:t>
            </a:r>
            <a:endParaRPr lang="sk-SK" dirty="0"/>
          </a:p>
          <a:p>
            <a:r>
              <a:rPr lang="sk-SK" dirty="0">
                <a:hlinkClick r:id="rId6"/>
              </a:rPr>
              <a:t>https://www.amazon.de/</a:t>
            </a:r>
            <a:endParaRPr lang="sk-SK" dirty="0"/>
          </a:p>
          <a:p>
            <a:r>
              <a:rPr lang="sk-SK" dirty="0"/>
              <a:t>Etc...</a:t>
            </a:r>
          </a:p>
          <a:p>
            <a:endParaRPr lang="sk-SK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Action Button: Go Forward or Next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FA33EAA-AA46-46BF-95B4-2268ABB92268}"/>
              </a:ext>
            </a:extLst>
          </p:cNvPr>
          <p:cNvSpPr/>
          <p:nvPr/>
        </p:nvSpPr>
        <p:spPr>
          <a:xfrm>
            <a:off x="11249025" y="5867400"/>
            <a:ext cx="781050" cy="781050"/>
          </a:xfrm>
          <a:prstGeom prst="actionButtonForwardNex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ction Button: Go Back or Previous 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0639202-A798-474D-A740-33B9BAA3FA50}"/>
              </a:ext>
            </a:extLst>
          </p:cNvPr>
          <p:cNvSpPr/>
          <p:nvPr/>
        </p:nvSpPr>
        <p:spPr>
          <a:xfrm>
            <a:off x="9429750" y="5867400"/>
            <a:ext cx="781050" cy="78105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Go Home 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9A3D37E-EB0B-4981-BA43-8EE6473611FC}"/>
              </a:ext>
            </a:extLst>
          </p:cNvPr>
          <p:cNvSpPr/>
          <p:nvPr/>
        </p:nvSpPr>
        <p:spPr>
          <a:xfrm>
            <a:off x="10246519" y="5815012"/>
            <a:ext cx="966787" cy="885825"/>
          </a:xfrm>
          <a:prstGeom prst="actionButtonHom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Internet">
            <a:hlinkClick r:id="rId7"/>
            <a:extLst>
              <a:ext uri="{FF2B5EF4-FFF2-40B4-BE49-F238E27FC236}">
                <a16:creationId xmlns:a16="http://schemas.microsoft.com/office/drawing/2014/main" id="{FC038355-09A0-4E4B-93BD-60A92DA9C4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1749" y="3760723"/>
            <a:ext cx="1971675" cy="1971675"/>
          </a:xfrm>
          <a:prstGeom prst="rect">
            <a:avLst/>
          </a:prstGeom>
        </p:spPr>
      </p:pic>
      <p:pic>
        <p:nvPicPr>
          <p:cNvPr id="13" name="Graphic 12" descr="Internet">
            <a:hlinkClick r:id="rId10"/>
            <a:extLst>
              <a:ext uri="{FF2B5EF4-FFF2-40B4-BE49-F238E27FC236}">
                <a16:creationId xmlns:a16="http://schemas.microsoft.com/office/drawing/2014/main" id="{91D629AE-8F1C-4371-9F93-D4E4356FC3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91349" y="1436623"/>
            <a:ext cx="19716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54F3C-FBC4-49DC-B40B-82CFD35FB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2318385"/>
            <a:ext cx="8686800" cy="2011680"/>
          </a:xfrm>
        </p:spPr>
        <p:txBody>
          <a:bodyPr/>
          <a:lstStyle/>
          <a:p>
            <a:r>
              <a:rPr lang="sk-SK" dirty="0"/>
              <a:t>Na čo sa pozerať pri vyberaní?</a:t>
            </a:r>
            <a:endParaRPr lang="en-US" dirty="0"/>
          </a:p>
        </p:txBody>
      </p:sp>
      <p:sp>
        <p:nvSpPr>
          <p:cNvPr id="4" name="Action Button: Go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DA5F62A-BC78-4B0E-BE47-B72C51913038}"/>
              </a:ext>
            </a:extLst>
          </p:cNvPr>
          <p:cNvSpPr/>
          <p:nvPr/>
        </p:nvSpPr>
        <p:spPr>
          <a:xfrm>
            <a:off x="11249025" y="5867400"/>
            <a:ext cx="781050" cy="781050"/>
          </a:xfrm>
          <a:prstGeom prst="actionButtonForwardNex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ction Button: Go Back or Previous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FF3DF43-37B2-4D0B-AE58-6201D537A482}"/>
              </a:ext>
            </a:extLst>
          </p:cNvPr>
          <p:cNvSpPr/>
          <p:nvPr/>
        </p:nvSpPr>
        <p:spPr>
          <a:xfrm>
            <a:off x="9429750" y="5867400"/>
            <a:ext cx="781050" cy="78105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Go Home 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D9018A1-D504-46E1-861D-7BEC5C7AEE5F}"/>
              </a:ext>
            </a:extLst>
          </p:cNvPr>
          <p:cNvSpPr/>
          <p:nvPr/>
        </p:nvSpPr>
        <p:spPr>
          <a:xfrm>
            <a:off x="10246519" y="5815012"/>
            <a:ext cx="966787" cy="885825"/>
          </a:xfrm>
          <a:prstGeom prst="actionButtonHom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0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E5529-69D9-494B-99CF-A60313C8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Procesor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3F929-2B02-4634-802B-0DE3E2604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sz="4000" dirty="0"/>
              <a:t>Počet jadier</a:t>
            </a:r>
          </a:p>
          <a:p>
            <a:r>
              <a:rPr lang="sk-SK" sz="4000" dirty="0"/>
              <a:t>Frekvencia procesora</a:t>
            </a:r>
          </a:p>
          <a:p>
            <a:r>
              <a:rPr lang="sk-SK" sz="4000" dirty="0"/>
              <a:t>Koľko wattov zožerie</a:t>
            </a:r>
          </a:p>
          <a:p>
            <a:r>
              <a:rPr lang="sk-SK" sz="4000" dirty="0"/>
              <a:t>Či potrebuje chladič</a:t>
            </a:r>
          </a:p>
          <a:p>
            <a:r>
              <a:rPr lang="sk-SK" sz="4000" dirty="0"/>
              <a:t>CENA!!!</a:t>
            </a:r>
          </a:p>
          <a:p>
            <a:r>
              <a:rPr lang="sk-SK" sz="4000" dirty="0"/>
              <a:t>AMD </a:t>
            </a:r>
            <a:r>
              <a:rPr lang="sk-SK" sz="4000" dirty="0" err="1"/>
              <a:t>vs</a:t>
            </a:r>
            <a:r>
              <a:rPr lang="sk-SK" sz="4000" dirty="0"/>
              <a:t> Intel</a:t>
            </a:r>
          </a:p>
          <a:p>
            <a:endParaRPr lang="en-US" dirty="0"/>
          </a:p>
        </p:txBody>
      </p:sp>
      <p:pic>
        <p:nvPicPr>
          <p:cNvPr id="1026" name="Picture 2" descr="How to Fix High CPU Usage - Intel">
            <a:extLst>
              <a:ext uri="{FF2B5EF4-FFF2-40B4-BE49-F238E27FC236}">
                <a16:creationId xmlns:a16="http://schemas.microsoft.com/office/drawing/2014/main" id="{AFC00FBE-5951-46AC-8641-475056EA3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817" y="1168269"/>
            <a:ext cx="4927600" cy="27717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Electronic Resistor 2">
                <a:extLst>
                  <a:ext uri="{FF2B5EF4-FFF2-40B4-BE49-F238E27FC236}">
                    <a16:creationId xmlns:a16="http://schemas.microsoft.com/office/drawing/2014/main" id="{ACA55079-A105-426F-AAAC-D4F2114A70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6431614"/>
                  </p:ext>
                </p:extLst>
              </p:nvPr>
            </p:nvGraphicFramePr>
            <p:xfrm>
              <a:off x="6791301" y="3524062"/>
              <a:ext cx="4580630" cy="298074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80630" cy="2980743"/>
                    </a:xfrm>
                    <a:prstGeom prst="rect">
                      <a:avLst/>
                    </a:prstGeom>
                  </am3d:spPr>
                  <am3d:camera>
                    <am3d:pos x="0" y="0" z="498590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01431" d="1000000"/>
                    <am3d:preTrans dx="0" dy="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2591772" ay="1403949" az="12269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Electronic Resistor 2">
                <a:extLst>
                  <a:ext uri="{FF2B5EF4-FFF2-40B4-BE49-F238E27FC236}">
                    <a16:creationId xmlns:a16="http://schemas.microsoft.com/office/drawing/2014/main" id="{ACA55079-A105-426F-AAAC-D4F2114A70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1301" y="3524062"/>
                <a:ext cx="4580630" cy="298074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Action Button: Go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0F48504-CF0D-4CB6-8642-69C7775202B1}"/>
              </a:ext>
            </a:extLst>
          </p:cNvPr>
          <p:cNvSpPr/>
          <p:nvPr/>
        </p:nvSpPr>
        <p:spPr>
          <a:xfrm>
            <a:off x="11249025" y="5867400"/>
            <a:ext cx="781050" cy="781050"/>
          </a:xfrm>
          <a:prstGeom prst="actionButtonForwardNex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ction Button: Go Back or Previous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C8238B47-A7C4-4A46-AEDA-36E2185BCE8D}"/>
              </a:ext>
            </a:extLst>
          </p:cNvPr>
          <p:cNvSpPr/>
          <p:nvPr/>
        </p:nvSpPr>
        <p:spPr>
          <a:xfrm>
            <a:off x="9429750" y="5867400"/>
            <a:ext cx="781050" cy="78105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tion Button: Go Home 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746F32C-7697-4128-9D73-8F001291FB34}"/>
              </a:ext>
            </a:extLst>
          </p:cNvPr>
          <p:cNvSpPr/>
          <p:nvPr/>
        </p:nvSpPr>
        <p:spPr>
          <a:xfrm>
            <a:off x="10246519" y="5815012"/>
            <a:ext cx="966787" cy="885825"/>
          </a:xfrm>
          <a:prstGeom prst="actionButtonHom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9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0C596-A5A9-4603-BE1C-82BE551A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MATIČNá</a:t>
            </a:r>
            <a:r>
              <a:rPr lang="sk-SK" dirty="0"/>
              <a:t> doska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43858-8195-48F7-9C99-EDE5859F7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Formát</a:t>
            </a:r>
          </a:p>
          <a:p>
            <a:r>
              <a:rPr lang="sk-SK" dirty="0"/>
              <a:t>Kompatibilita s procesorom</a:t>
            </a:r>
          </a:p>
          <a:p>
            <a:r>
              <a:rPr lang="sk-SK" dirty="0"/>
              <a:t>Kompatibilita s </a:t>
            </a:r>
            <a:r>
              <a:rPr lang="sk-SK" dirty="0" err="1"/>
              <a:t>RAMkou</a:t>
            </a:r>
            <a:endParaRPr lang="sk-SK" dirty="0"/>
          </a:p>
          <a:p>
            <a:r>
              <a:rPr lang="sk-SK" dirty="0"/>
              <a:t>Maximálnu frekvenciu, ktorú zvládne</a:t>
            </a:r>
          </a:p>
          <a:p>
            <a:r>
              <a:rPr lang="sk-SK" dirty="0"/>
              <a:t>Funkcie a konektory (WIFI, Audio, </a:t>
            </a:r>
            <a:r>
              <a:rPr lang="sk-SK" dirty="0" err="1"/>
              <a:t>Usb</a:t>
            </a:r>
            <a:r>
              <a:rPr lang="sk-SK" dirty="0"/>
              <a:t>, ....)</a:t>
            </a:r>
          </a:p>
          <a:p>
            <a:r>
              <a:rPr lang="sk-SK" dirty="0"/>
              <a:t>Verzia PCIE</a:t>
            </a:r>
          </a:p>
          <a:p>
            <a:endParaRPr lang="sk-SK" dirty="0"/>
          </a:p>
          <a:p>
            <a:endParaRPr lang="sk-SK" dirty="0"/>
          </a:p>
        </p:txBody>
      </p:sp>
      <p:pic>
        <p:nvPicPr>
          <p:cNvPr id="2050" name="Picture 2" descr="What motherboard do I have? 3 fast and easy ways to check | ZDNET">
            <a:extLst>
              <a:ext uri="{FF2B5EF4-FFF2-40B4-BE49-F238E27FC236}">
                <a16:creationId xmlns:a16="http://schemas.microsoft.com/office/drawing/2014/main" id="{7EBEA41C-A54B-4AE2-91CB-8AFBEED9F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174472"/>
            <a:ext cx="4979988" cy="3314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656D018-03A4-4CDE-AFA6-838A1F4E7DDA}"/>
              </a:ext>
            </a:extLst>
          </p:cNvPr>
          <p:cNvSpPr/>
          <p:nvPr/>
        </p:nvSpPr>
        <p:spPr>
          <a:xfrm>
            <a:off x="11249025" y="5867400"/>
            <a:ext cx="781050" cy="781050"/>
          </a:xfrm>
          <a:prstGeom prst="actionButtonForwardNex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Go Back or Previous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783B947-9339-4DEC-98A9-61C6670D1205}"/>
              </a:ext>
            </a:extLst>
          </p:cNvPr>
          <p:cNvSpPr/>
          <p:nvPr/>
        </p:nvSpPr>
        <p:spPr>
          <a:xfrm>
            <a:off x="9429750" y="5867400"/>
            <a:ext cx="781050" cy="78105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ction Button: Go Hom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5AF5DD4-0A8C-46C7-A9CD-1FF643876864}"/>
              </a:ext>
            </a:extLst>
          </p:cNvPr>
          <p:cNvSpPr/>
          <p:nvPr/>
        </p:nvSpPr>
        <p:spPr>
          <a:xfrm>
            <a:off x="10246519" y="5815012"/>
            <a:ext cx="966787" cy="885825"/>
          </a:xfrm>
          <a:prstGeom prst="actionButtonHom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419C8-B8B8-4069-B191-B60384075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E04DF-D0E1-448B-8784-6110A8606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987419"/>
            <a:ext cx="9372600" cy="1765431"/>
          </a:xfrm>
        </p:spPr>
        <p:txBody>
          <a:bodyPr/>
          <a:lstStyle/>
          <a:p>
            <a:r>
              <a:rPr lang="sk-SK" dirty="0"/>
              <a:t>Veľkosť operačnej pamäte</a:t>
            </a:r>
          </a:p>
          <a:p>
            <a:r>
              <a:rPr lang="sk-SK" dirty="0"/>
              <a:t>Najlepšie RAM pre daný procesor</a:t>
            </a:r>
          </a:p>
          <a:p>
            <a:r>
              <a:rPr lang="sk-SK" dirty="0"/>
              <a:t>Frekvencia – kompatibilita s CPU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CD59CF-E380-4C2D-8384-D2D72F777079}"/>
              </a:ext>
            </a:extLst>
          </p:cNvPr>
          <p:cNvSpPr txBox="1">
            <a:spLocks/>
          </p:cNvSpPr>
          <p:nvPr/>
        </p:nvSpPr>
        <p:spPr>
          <a:xfrm>
            <a:off x="1981200" y="310515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dirty="0"/>
              <a:t>SSD a HDD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5AE02B-0107-49C3-A7BD-2C67F9AA8A81}"/>
              </a:ext>
            </a:extLst>
          </p:cNvPr>
          <p:cNvSpPr txBox="1">
            <a:spLocks/>
          </p:cNvSpPr>
          <p:nvPr/>
        </p:nvSpPr>
        <p:spPr>
          <a:xfrm>
            <a:off x="1981200" y="4400550"/>
            <a:ext cx="9372600" cy="17654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M2? </a:t>
            </a:r>
            <a:r>
              <a:rPr lang="sk-SK" dirty="0" err="1"/>
              <a:t>Sata</a:t>
            </a:r>
            <a:r>
              <a:rPr lang="sk-SK" dirty="0"/>
              <a:t>? </a:t>
            </a:r>
            <a:r>
              <a:rPr lang="sk-SK" dirty="0" err="1"/>
              <a:t>NVMe</a:t>
            </a:r>
            <a:r>
              <a:rPr lang="sk-SK" dirty="0"/>
              <a:t>?</a:t>
            </a:r>
          </a:p>
          <a:p>
            <a:r>
              <a:rPr lang="sk-SK" dirty="0"/>
              <a:t>Veľkosť použiteľnej pamäte</a:t>
            </a:r>
          </a:p>
          <a:p>
            <a:r>
              <a:rPr lang="sk-SK" dirty="0"/>
              <a:t>Najlepšia cena za veľkosť</a:t>
            </a:r>
          </a:p>
          <a:p>
            <a:r>
              <a:rPr lang="sk-SK" dirty="0"/>
              <a:t>Rýchlosť čítania a písania</a:t>
            </a:r>
          </a:p>
          <a:p>
            <a:endParaRPr lang="en-US" dirty="0"/>
          </a:p>
        </p:txBody>
      </p:sp>
      <p:pic>
        <p:nvPicPr>
          <p:cNvPr id="3074" name="Picture 2" descr="Ram Trucks | Build &amp; Price Yours Today">
            <a:extLst>
              <a:ext uri="{FF2B5EF4-FFF2-40B4-BE49-F238E27FC236}">
                <a16:creationId xmlns:a16="http://schemas.microsoft.com/office/drawing/2014/main" id="{BF6F584E-3BA6-404C-A6F7-CB3A19721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607947"/>
            <a:ext cx="47625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Basic Knowledge and Benefits of SSD Storage Capacity that Everyone  Should Know!-TEAMGROUP">
            <a:extLst>
              <a:ext uri="{FF2B5EF4-FFF2-40B4-BE49-F238E27FC236}">
                <a16:creationId xmlns:a16="http://schemas.microsoft.com/office/drawing/2014/main" id="{EA39842B-9936-4989-A32F-00F419D13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4332372"/>
            <a:ext cx="3838575" cy="2003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mazon.com: Seagate Archive HDD 8TB SATA 6GBps 128MB Cache SATA Hard Drive  (ST8000AS0002) : Electronics">
            <a:extLst>
              <a:ext uri="{FF2B5EF4-FFF2-40B4-BE49-F238E27FC236}">
                <a16:creationId xmlns:a16="http://schemas.microsoft.com/office/drawing/2014/main" id="{BFE3BB38-15EF-429D-B5F2-03B77651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3467828"/>
            <a:ext cx="2447925" cy="233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ction Button: Go Forward or Next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341BA51-3DC7-4380-A4B8-236868F5CDCD}"/>
              </a:ext>
            </a:extLst>
          </p:cNvPr>
          <p:cNvSpPr/>
          <p:nvPr/>
        </p:nvSpPr>
        <p:spPr>
          <a:xfrm>
            <a:off x="11249025" y="5867400"/>
            <a:ext cx="781050" cy="781050"/>
          </a:xfrm>
          <a:prstGeom prst="actionButtonForwardNex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Go Back or Previous 1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A2EF8CF-32CE-4DBF-A05D-E91182E540F0}"/>
              </a:ext>
            </a:extLst>
          </p:cNvPr>
          <p:cNvSpPr/>
          <p:nvPr/>
        </p:nvSpPr>
        <p:spPr>
          <a:xfrm>
            <a:off x="9429750" y="5867400"/>
            <a:ext cx="781050" cy="78105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ction Button: Go Home 11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86A50EF-0CA0-4EC8-9F2E-D5BE28186802}"/>
              </a:ext>
            </a:extLst>
          </p:cNvPr>
          <p:cNvSpPr/>
          <p:nvPr/>
        </p:nvSpPr>
        <p:spPr>
          <a:xfrm>
            <a:off x="10246519" y="5815012"/>
            <a:ext cx="966787" cy="885825"/>
          </a:xfrm>
          <a:prstGeom prst="actionButtonHom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3E887-CD2C-4CEB-AF41-21A70941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Grafická karta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078B-F5C8-475C-9366-163F1ADCE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3200" dirty="0"/>
              <a:t>Je potrebná?</a:t>
            </a:r>
          </a:p>
          <a:p>
            <a:r>
              <a:rPr lang="sk-SK" sz="3200" dirty="0"/>
              <a:t>Hry? Práca?</a:t>
            </a:r>
          </a:p>
          <a:p>
            <a:r>
              <a:rPr lang="sk-SK" sz="3200" dirty="0"/>
              <a:t>Frekvencia</a:t>
            </a:r>
          </a:p>
          <a:p>
            <a:r>
              <a:rPr lang="sk-SK" sz="3200" dirty="0"/>
              <a:t>Na vytváranie hier, editovanie videí, AI</a:t>
            </a:r>
          </a:p>
          <a:p>
            <a:pPr lvl="1"/>
            <a:r>
              <a:rPr lang="sk-SK" sz="2800" dirty="0"/>
              <a:t>Veľkosť VRAM</a:t>
            </a:r>
          </a:p>
          <a:p>
            <a:pPr lvl="1"/>
            <a:r>
              <a:rPr lang="sk-SK" sz="2800" dirty="0" err="1"/>
              <a:t>Ray-Tracing</a:t>
            </a:r>
            <a:endParaRPr lang="sk-SK" sz="2800" dirty="0"/>
          </a:p>
        </p:txBody>
      </p:sp>
      <p:pic>
        <p:nvPicPr>
          <p:cNvPr id="4098" name="Picture 2" descr="Buy NVIDIA Graphics Cards | NVIDIA Store">
            <a:extLst>
              <a:ext uri="{FF2B5EF4-FFF2-40B4-BE49-F238E27FC236}">
                <a16:creationId xmlns:a16="http://schemas.microsoft.com/office/drawing/2014/main" id="{CD383938-A8BA-4817-A22A-5637FD88C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365060"/>
            <a:ext cx="565785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ction Button: Go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7BA959D-4783-459E-81BB-C37DC0AAB8A0}"/>
              </a:ext>
            </a:extLst>
          </p:cNvPr>
          <p:cNvSpPr/>
          <p:nvPr/>
        </p:nvSpPr>
        <p:spPr>
          <a:xfrm>
            <a:off x="11249025" y="5867400"/>
            <a:ext cx="781050" cy="781050"/>
          </a:xfrm>
          <a:prstGeom prst="actionButtonForwardNex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Go Back or Previous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36535D0-AEBB-4CD1-B533-64127F62AAB9}"/>
              </a:ext>
            </a:extLst>
          </p:cNvPr>
          <p:cNvSpPr/>
          <p:nvPr/>
        </p:nvSpPr>
        <p:spPr>
          <a:xfrm>
            <a:off x="9429750" y="5867400"/>
            <a:ext cx="781050" cy="781050"/>
          </a:xfrm>
          <a:prstGeom prst="actionButtonBackPrevio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ction Button: Go Hom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ABBC3CB5-7C8C-45F8-A180-80CB898049AA}"/>
              </a:ext>
            </a:extLst>
          </p:cNvPr>
          <p:cNvSpPr/>
          <p:nvPr/>
        </p:nvSpPr>
        <p:spPr>
          <a:xfrm>
            <a:off x="10246519" y="5815012"/>
            <a:ext cx="966787" cy="885825"/>
          </a:xfrm>
          <a:prstGeom prst="actionButtonHom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0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62</TotalTime>
  <Words>304</Words>
  <Application>Microsoft Office PowerPoint</Application>
  <PresentationFormat>Widescreen</PresentationFormat>
  <Paragraphs>84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Wireframe Building 16x9</vt:lpstr>
      <vt:lpstr>Ako postaviť počítAč</vt:lpstr>
      <vt:lpstr>Kontent</vt:lpstr>
      <vt:lpstr>Poradie vyberania komponentov</vt:lpstr>
      <vt:lpstr>Stránky, ktoré sa zídu</vt:lpstr>
      <vt:lpstr>Na čo sa pozerať pri vyberaní?</vt:lpstr>
      <vt:lpstr>Procesor</vt:lpstr>
      <vt:lpstr>MATIČNá doska</vt:lpstr>
      <vt:lpstr>RAM</vt:lpstr>
      <vt:lpstr>Grafická karta</vt:lpstr>
      <vt:lpstr>Zdroj a Skriňa</vt:lpstr>
      <vt:lpstr>Ventilátory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Ako postaviť počítAč</dc:title>
  <dc:creator>Haward Joj</dc:creator>
  <cp:lastModifiedBy>Haward Joj</cp:lastModifiedBy>
  <cp:revision>6</cp:revision>
  <dcterms:created xsi:type="dcterms:W3CDTF">2023-05-08T20:57:21Z</dcterms:created>
  <dcterms:modified xsi:type="dcterms:W3CDTF">2023-05-08T22:00:17Z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